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0" r:id="rId4"/>
    <p:sldId id="257" r:id="rId5"/>
    <p:sldId id="258" r:id="rId6"/>
    <p:sldId id="277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7FC9-7CCC-44D3-ACD0-48316BCF68B1}" type="datetimeFigureOut">
              <a:rPr lang="fr-FR" smtClean="0"/>
              <a:t>24/09/2014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39A7-1943-46E4-B401-6D96D10A5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7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red-gate.com/our-company/about/book-store/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://www.editions-eni.fr/Livres/Ecrire-du-code--NET-performant-Profilage-et-bonnes-pratiques/.4_3a6222cf-b921-41f5-886c-c989f77ba994_7c2e4187-5e19-44cd-be7c-3fe25c3358e9_1_0_d9bd8b5e-f324-473f-b1fc-b41b421c950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Sécurité des développements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IUT </a:t>
            </a:r>
            <a:r>
              <a:rPr lang="fr-FR" dirty="0" smtClean="0"/>
              <a:t>– JP Gouigoux – </a:t>
            </a:r>
            <a:r>
              <a:rPr lang="fr-FR" dirty="0" smtClean="0"/>
              <a:t>09/2014</a:t>
            </a:r>
            <a:endParaRPr lang="fr-FR" dirty="0"/>
          </a:p>
        </p:txBody>
      </p:sp>
      <p:pic>
        <p:nvPicPr>
          <p:cNvPr id="4" name="Picture 2" descr="http://t0.gstatic.com/images?q=tbn:ANd9GcTRKFizeV2k4jMNoN5Hqc8lZzibpxseimTkSafNqdEpiPsNMkl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41148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3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Attaques sur le client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/>
              <a:t>Affichage en clair du mot de </a:t>
            </a:r>
            <a:r>
              <a:rPr lang="fr-FR" smtClean="0"/>
              <a:t>passe</a:t>
            </a:r>
          </a:p>
          <a:p>
            <a:pPr lvl="1"/>
            <a:r>
              <a:rPr lang="fr-FR" smtClean="0"/>
              <a:t>Principe de VUPassword</a:t>
            </a:r>
          </a:p>
          <a:p>
            <a:pPr lvl="1"/>
            <a:r>
              <a:rPr lang="fr-FR" smtClean="0"/>
              <a:t>Lock </a:t>
            </a:r>
            <a:r>
              <a:rPr lang="fr-FR"/>
              <a:t>de </a:t>
            </a:r>
            <a:r>
              <a:rPr lang="fr-FR" smtClean="0"/>
              <a:t>session</a:t>
            </a:r>
          </a:p>
          <a:p>
            <a:pPr lvl="1"/>
            <a:r>
              <a:rPr lang="fr-FR" smtClean="0"/>
              <a:t>SecureString</a:t>
            </a:r>
          </a:p>
          <a:p>
            <a:r>
              <a:rPr lang="fr-FR" smtClean="0"/>
              <a:t>Référence </a:t>
            </a:r>
            <a:r>
              <a:rPr lang="fr-FR"/>
              <a:t>invisible en </a:t>
            </a:r>
            <a:r>
              <a:rPr lang="fr-FR" smtClean="0"/>
              <a:t>mémoire</a:t>
            </a:r>
          </a:p>
          <a:p>
            <a:pPr lvl="1"/>
            <a:r>
              <a:rPr lang="fr-FR" smtClean="0"/>
              <a:t>Analyse </a:t>
            </a:r>
            <a:r>
              <a:rPr lang="fr-FR"/>
              <a:t>DLL par </a:t>
            </a:r>
            <a:r>
              <a:rPr lang="fr-FR" smtClean="0"/>
              <a:t>ILDASM</a:t>
            </a:r>
          </a:p>
          <a:p>
            <a:pPr lvl="1"/>
            <a:r>
              <a:rPr lang="fr-FR" smtClean="0"/>
              <a:t>Protection </a:t>
            </a:r>
            <a:r>
              <a:rPr lang="fr-FR"/>
              <a:t>par </a:t>
            </a:r>
            <a:r>
              <a:rPr lang="fr-FR" smtClean="0"/>
              <a:t>hash</a:t>
            </a:r>
          </a:p>
          <a:p>
            <a:pPr lvl="1"/>
            <a:r>
              <a:rPr lang="fr-FR" smtClean="0"/>
              <a:t>Ne </a:t>
            </a:r>
            <a:r>
              <a:rPr lang="fr-FR"/>
              <a:t>pas oublier le sel... (</a:t>
            </a:r>
            <a:r>
              <a:rPr lang="fr-FR" smtClean="0"/>
              <a:t>voir </a:t>
            </a:r>
            <a:r>
              <a:rPr lang="fr-FR"/>
              <a:t>plus </a:t>
            </a:r>
            <a:r>
              <a:rPr lang="fr-FR" smtClean="0"/>
              <a:t>loin)</a:t>
            </a:r>
          </a:p>
          <a:p>
            <a:r>
              <a:rPr lang="fr-FR" smtClean="0"/>
              <a:t>Authentification client</a:t>
            </a:r>
          </a:p>
          <a:p>
            <a:pPr lvl="1"/>
            <a:r>
              <a:rPr lang="fr-FR" smtClean="0"/>
              <a:t>Authentification </a:t>
            </a:r>
            <a:r>
              <a:rPr lang="fr-FR"/>
              <a:t>intégrée / LDAP / </a:t>
            </a:r>
            <a:r>
              <a:rPr lang="fr-FR" smtClean="0"/>
              <a:t>propriétaire</a:t>
            </a:r>
          </a:p>
          <a:p>
            <a:pPr lvl="1"/>
            <a:r>
              <a:rPr lang="fr-FR" smtClean="0"/>
              <a:t>Problème </a:t>
            </a:r>
            <a:r>
              <a:rPr lang="fr-FR"/>
              <a:t>d'accessibilité </a:t>
            </a:r>
            <a:r>
              <a:rPr lang="fr-FR" smtClean="0"/>
              <a:t>internet</a:t>
            </a:r>
          </a:p>
          <a:p>
            <a:pPr lvl="1"/>
            <a:r>
              <a:rPr lang="fr-FR" smtClean="0"/>
              <a:t>Chiffrage </a:t>
            </a:r>
            <a:r>
              <a:rPr lang="fr-FR"/>
              <a:t>des </a:t>
            </a:r>
            <a:r>
              <a:rPr lang="fr-FR" smtClean="0"/>
              <a:t>crédentiels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9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Attaques sur internet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Par défaut, le flux HTTP est en clair</a:t>
            </a:r>
          </a:p>
          <a:p>
            <a:pPr lvl="1"/>
            <a:r>
              <a:rPr lang="fr-FR" smtClean="0"/>
              <a:t>Man In The Middle</a:t>
            </a:r>
          </a:p>
          <a:p>
            <a:pPr lvl="1"/>
            <a:r>
              <a:rPr lang="fr-FR" smtClean="0"/>
              <a:t>Capture TCP d’un GET avec Wireshark</a:t>
            </a:r>
          </a:p>
          <a:p>
            <a:r>
              <a:rPr lang="fr-FR" smtClean="0"/>
              <a:t>Mise en place de HTTPS</a:t>
            </a:r>
          </a:p>
          <a:p>
            <a:pPr lvl="1"/>
            <a:r>
              <a:rPr lang="fr-FR" smtClean="0"/>
              <a:t>Principe de fonctionnement</a:t>
            </a:r>
          </a:p>
          <a:p>
            <a:pPr lvl="1"/>
            <a:r>
              <a:rPr lang="fr-FR" smtClean="0"/>
              <a:t>Limitation de sécurité des certificats</a:t>
            </a:r>
          </a:p>
          <a:p>
            <a:r>
              <a:rPr lang="fr-FR" smtClean="0"/>
              <a:t>Session Hijacking</a:t>
            </a:r>
          </a:p>
          <a:p>
            <a:pPr lvl="1"/>
            <a:r>
              <a:rPr lang="fr-FR" smtClean="0"/>
              <a:t>Déconnecter proprement</a:t>
            </a:r>
          </a:p>
          <a:p>
            <a:pPr lvl="1"/>
            <a:r>
              <a:rPr lang="fr-FR" smtClean="0"/>
              <a:t>Attention aux cookies</a:t>
            </a:r>
          </a:p>
          <a:p>
            <a:pPr lvl="1"/>
            <a:r>
              <a:rPr lang="fr-FR" smtClean="0"/>
              <a:t>Gérer les timeouts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42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Trafic Ethernet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1556792"/>
            <a:ext cx="6779641" cy="508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2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Attaques sur le métier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Injection SQL</a:t>
            </a:r>
          </a:p>
          <a:p>
            <a:pPr lvl="1"/>
            <a:r>
              <a:rPr lang="fr-FR" smtClean="0"/>
              <a:t>Démonstration</a:t>
            </a:r>
          </a:p>
          <a:p>
            <a:pPr lvl="1"/>
            <a:r>
              <a:rPr lang="fr-FR" smtClean="0"/>
              <a:t>Sécurisation : simplement coder proprement</a:t>
            </a:r>
          </a:p>
          <a:p>
            <a:r>
              <a:rPr lang="fr-FR" smtClean="0"/>
              <a:t>Débordement de tampons</a:t>
            </a:r>
          </a:p>
          <a:p>
            <a:pPr lvl="1"/>
            <a:r>
              <a:rPr lang="fr-FR" smtClean="0"/>
              <a:t>Principe</a:t>
            </a:r>
          </a:p>
          <a:p>
            <a:pPr lvl="1"/>
            <a:r>
              <a:rPr lang="fr-FR" smtClean="0"/>
              <a:t>Une des raisons pour les L4G</a:t>
            </a:r>
          </a:p>
          <a:p>
            <a:r>
              <a:rPr lang="fr-FR" smtClean="0"/>
              <a:t>Fonctionnalité non autorisée</a:t>
            </a:r>
          </a:p>
          <a:p>
            <a:pPr lvl="1"/>
            <a:r>
              <a:rPr lang="fr-FR" smtClean="0"/>
              <a:t>Défaut de programmation</a:t>
            </a:r>
          </a:p>
          <a:p>
            <a:pPr lvl="1"/>
            <a:r>
              <a:rPr lang="fr-FR" smtClean="0"/>
              <a:t>Backdoor intentionnelle</a:t>
            </a:r>
          </a:p>
          <a:p>
            <a:pPr lvl="1"/>
            <a:r>
              <a:rPr lang="fr-FR" smtClean="0"/>
              <a:t>Abus de licence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5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304800"/>
            <a:ext cx="2109788" cy="9556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if (VerifPassword())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   // CodeConfidentiel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   // Rejeter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50839" y="1527175"/>
            <a:ext cx="3006725" cy="11731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Public VerifPassword()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   Var input[8];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   Return comp(input,'coucou');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7227" y="4679950"/>
            <a:ext cx="1439862" cy="360363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7227" y="5040313"/>
            <a:ext cx="1439862" cy="360362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coucou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7227" y="4319588"/>
            <a:ext cx="1439862" cy="360362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Call Comp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7227" y="3959225"/>
            <a:ext cx="1439862" cy="360363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7227" y="3600450"/>
            <a:ext cx="1439862" cy="358775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KO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8402" y="1439863"/>
            <a:ext cx="1439862" cy="360362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coucou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8402" y="1800225"/>
            <a:ext cx="1439862" cy="360363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coucou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8402" y="1079500"/>
            <a:ext cx="1439862" cy="360363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Call Comp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8402" y="720725"/>
            <a:ext cx="1439862" cy="358775"/>
          </a:xfrm>
          <a:prstGeom prst="rect">
            <a:avLst/>
          </a:prstGeom>
          <a:solidFill>
            <a:srgbClr val="00AE00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8402" y="360363"/>
            <a:ext cx="1439862" cy="360362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KO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8402" y="3600450"/>
            <a:ext cx="1439862" cy="358775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bidule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8402" y="3959225"/>
            <a:ext cx="1439862" cy="360363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coucou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8402" y="3240088"/>
            <a:ext cx="1439862" cy="360362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Call Comp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8402" y="2879725"/>
            <a:ext cx="1439862" cy="360363"/>
          </a:xfrm>
          <a:prstGeom prst="rect">
            <a:avLst/>
          </a:pr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OK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8402" y="2519363"/>
            <a:ext cx="1439862" cy="360362"/>
          </a:xfrm>
          <a:prstGeom prst="rect">
            <a:avLst/>
          </a:prstGeom>
          <a:solidFill>
            <a:srgbClr val="00AE00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KO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8402" y="5759450"/>
            <a:ext cx="1439862" cy="360363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xxxx xxxx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8402" y="6119813"/>
            <a:ext cx="1439862" cy="360362"/>
          </a:xfrm>
          <a:prstGeom prst="rect">
            <a:avLst/>
          </a:pr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coucou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8402" y="5400675"/>
            <a:ext cx="1439862" cy="358775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Call Diff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8402" y="5040313"/>
            <a:ext cx="1439862" cy="360362"/>
          </a:xfrm>
          <a:prstGeom prst="rect">
            <a:avLst/>
          </a:prstGeom>
          <a:solidFill>
            <a:srgbClr val="99284C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OK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8402" y="4679950"/>
            <a:ext cx="1439862" cy="360363"/>
          </a:xfrm>
          <a:prstGeom prst="rect">
            <a:avLst/>
          </a:pr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rPr>
              <a:t>Goto KO</a:t>
            </a:r>
          </a:p>
        </p:txBody>
      </p:sp>
      <p:sp>
        <p:nvSpPr>
          <p:cNvPr id="26" name="Connecteur droit 25"/>
          <p:cNvSpPr/>
          <p:nvPr/>
        </p:nvSpPr>
        <p:spPr>
          <a:xfrm flipV="1">
            <a:off x="3657452" y="1619250"/>
            <a:ext cx="2339975" cy="23399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>
              <a:solidFill>
                <a:srgbClr val="000000"/>
              </a:solidFill>
              <a:latin typeface="Verdan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7" name="Connecteur droit 26"/>
          <p:cNvSpPr/>
          <p:nvPr/>
        </p:nvSpPr>
        <p:spPr>
          <a:xfrm flipV="1">
            <a:off x="3657452" y="3779838"/>
            <a:ext cx="2339975" cy="3603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>
              <a:solidFill>
                <a:srgbClr val="000000"/>
              </a:solidFill>
              <a:latin typeface="Verdan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8" name="Connecteur droit 27"/>
          <p:cNvSpPr/>
          <p:nvPr/>
        </p:nvSpPr>
        <p:spPr>
          <a:xfrm>
            <a:off x="3657452" y="4365625"/>
            <a:ext cx="2339975" cy="16192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lIns="90000" tIns="45000" rIns="90000" bIns="45000" anchor="ctr" anchorCtr="1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>
              <a:solidFill>
                <a:srgbClr val="000000"/>
              </a:solidFill>
              <a:latin typeface="Verdan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4557564" y="27892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coucou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511527" y="3854450"/>
            <a:ext cx="77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bidule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909864" y="5084763"/>
            <a:ext cx="1812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xxxx </a:t>
            </a:r>
            <a:r>
              <a:rPr lang="fr-FR"/>
              <a:t>xxxx Call Diff</a:t>
            </a:r>
          </a:p>
        </p:txBody>
      </p:sp>
    </p:spTree>
    <p:extLst>
      <p:ext uri="{BB962C8B-B14F-4D97-AF65-F5344CB8AC3E}">
        <p14:creationId xmlns:p14="http://schemas.microsoft.com/office/powerpoint/2010/main" val="314184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Failles de cryptographie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Cryptographie symétrique / asymétrique</a:t>
            </a:r>
          </a:p>
          <a:p>
            <a:r>
              <a:rPr lang="fr-FR" smtClean="0"/>
              <a:t>Algorithmes de hash / signature</a:t>
            </a:r>
          </a:p>
          <a:p>
            <a:pPr lvl="1"/>
            <a:r>
              <a:rPr lang="fr-FR" smtClean="0"/>
              <a:t>MD5 : terminé</a:t>
            </a:r>
          </a:p>
          <a:p>
            <a:pPr lvl="1"/>
            <a:r>
              <a:rPr lang="fr-FR" smtClean="0"/>
              <a:t>SHA1 : collisions possibles</a:t>
            </a:r>
          </a:p>
          <a:p>
            <a:pPr lvl="1"/>
            <a:r>
              <a:rPr lang="fr-FR" smtClean="0"/>
              <a:t>SHA256 : pas sans sel</a:t>
            </a:r>
          </a:p>
          <a:p>
            <a:pPr lvl="1"/>
            <a:r>
              <a:rPr lang="fr-FR" smtClean="0"/>
              <a:t>SHA256 + sel : pas nécessairement suffisant (LinkedIn)</a:t>
            </a:r>
          </a:p>
          <a:p>
            <a:r>
              <a:rPr lang="fr-FR" smtClean="0"/>
              <a:t>On commence par la base : démo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53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53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0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54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search://</a:t>
            </a:r>
            <a:r>
              <a:rPr lang="fr-FR" dirty="0" smtClean="0"/>
              <a:t>gouigoux.com</a:t>
            </a:r>
            <a:endParaRPr lang="fr-FR" dirty="0"/>
          </a:p>
        </p:txBody>
      </p:sp>
      <p:pic>
        <p:nvPicPr>
          <p:cNvPr id="20" name="Picture 4" descr="Livre JP Gouigoux - Ecrire du code .NET performant - Profilage et bonnes pratiques - Editions E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180"/>
            <a:ext cx="1515874" cy="18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gouigoux-jp\Desktop\MVPVert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78" y="4542794"/>
            <a:ext cx="1016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Microsoft Certified Professional Developper - Entreprise Archit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64" y="4542794"/>
            <a:ext cx="10287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Microsoft Certified Technology Specialist - SQL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64" y="5336544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re JP Gouigoux - Practical Performance Profiling : Improving the efficieency of .NET code - Editions Simple Tal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63" y="1633761"/>
            <a:ext cx="164782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1" y="1704662"/>
            <a:ext cx="1440160" cy="175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557069" y="3504862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Mai 2011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2195736" y="3504862"/>
            <a:ext cx="96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Février 2012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153559" y="3504862"/>
            <a:ext cx="850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</a:t>
            </a:r>
            <a:r>
              <a:rPr lang="fr-FR" sz="1200" dirty="0" smtClean="0"/>
              <a:t>ars 2012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2213" y="1687190"/>
            <a:ext cx="1524083" cy="184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2506" y="1704662"/>
            <a:ext cx="1272999" cy="1800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996350" y="3504862"/>
            <a:ext cx="96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Février 2014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83760" y="3504862"/>
            <a:ext cx="828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En cours…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8024" y="4023847"/>
            <a:ext cx="2255157" cy="2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76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40" y="9720"/>
            <a:ext cx="9130680" cy="685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6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Failles de cryptographie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Force brute</a:t>
            </a:r>
          </a:p>
          <a:p>
            <a:pPr lvl="1"/>
            <a:r>
              <a:rPr lang="fr-FR" smtClean="0"/>
              <a:t>Rarement utilisée seule</a:t>
            </a:r>
          </a:p>
          <a:p>
            <a:pPr lvl="1"/>
            <a:r>
              <a:rPr lang="fr-FR" smtClean="0"/>
              <a:t>Exploit 0-day sur SSL = 16 000 $</a:t>
            </a:r>
          </a:p>
          <a:p>
            <a:r>
              <a:rPr lang="fr-FR" smtClean="0"/>
              <a:t>Déchiffrage intelligent</a:t>
            </a:r>
          </a:p>
          <a:p>
            <a:pPr lvl="1"/>
            <a:r>
              <a:rPr lang="fr-FR" smtClean="0"/>
              <a:t>Analyse de la durée de l’algorithme</a:t>
            </a:r>
          </a:p>
          <a:p>
            <a:pPr lvl="1"/>
            <a:r>
              <a:rPr lang="fr-FR" smtClean="0"/>
              <a:t>Rainbow tables</a:t>
            </a:r>
          </a:p>
          <a:p>
            <a:r>
              <a:rPr lang="fr-FR" smtClean="0"/>
              <a:t>Faille dans les algorithmes de cryptographie</a:t>
            </a:r>
          </a:p>
          <a:p>
            <a:pPr lvl="1"/>
            <a:r>
              <a:rPr lang="fr-FR" smtClean="0"/>
              <a:t>SSL 1024 inutile si génération de clé incorrecte</a:t>
            </a:r>
          </a:p>
          <a:p>
            <a:pPr lvl="1"/>
            <a:r>
              <a:rPr lang="fr-FR" smtClean="0"/>
              <a:t>Difficile d’obtenir du hasard d’un ordinateur</a:t>
            </a:r>
          </a:p>
          <a:p>
            <a:pPr lvl="1"/>
            <a:r>
              <a:rPr lang="fr-FR" smtClean="0"/>
              <a:t>Ne surtout jamais créer des algorithmes propriétaires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3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Principe du moindre privilège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Si l’application est compromise</a:t>
            </a:r>
          </a:p>
          <a:p>
            <a:pPr lvl="1"/>
            <a:r>
              <a:rPr lang="fr-FR" smtClean="0"/>
              <a:t>Ne pas être administrateur</a:t>
            </a:r>
          </a:p>
          <a:p>
            <a:r>
              <a:rPr lang="fr-FR" smtClean="0"/>
              <a:t>Principe de la défense en profondeur</a:t>
            </a:r>
          </a:p>
          <a:p>
            <a:pPr lvl="1"/>
            <a:r>
              <a:rPr lang="fr-FR" smtClean="0"/>
              <a:t>Moindre privilège multi-niveaux</a:t>
            </a:r>
          </a:p>
        </p:txBody>
      </p:sp>
    </p:spTree>
    <p:extLst>
      <p:ext uri="{BB962C8B-B14F-4D97-AF65-F5344CB8AC3E}">
        <p14:creationId xmlns:p14="http://schemas.microsoft.com/office/powerpoint/2010/main" val="7119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Mangue plutôt que noix de coco</a:t>
            </a:r>
          </a:p>
          <a:p>
            <a:r>
              <a:rPr lang="fr-FR" dirty="0" smtClean="0"/>
              <a:t>Sécurité des architectures à service</a:t>
            </a:r>
          </a:p>
          <a:p>
            <a:pPr lvl="1"/>
            <a:r>
              <a:rPr lang="fr-FR" dirty="0" smtClean="0"/>
              <a:t>Sécurité comme un service</a:t>
            </a:r>
          </a:p>
          <a:p>
            <a:pPr lvl="1"/>
            <a:r>
              <a:rPr lang="fr-FR" dirty="0" smtClean="0"/>
              <a:t>Utilisation de normes (</a:t>
            </a:r>
            <a:r>
              <a:rPr lang="fr-FR" dirty="0" err="1" smtClean="0"/>
              <a:t>OAuth</a:t>
            </a:r>
            <a:r>
              <a:rPr lang="fr-FR" dirty="0" smtClean="0"/>
              <a:t>, SAML, etc.)</a:t>
            </a:r>
          </a:p>
          <a:p>
            <a:pPr lvl="1"/>
            <a:r>
              <a:rPr lang="fr-FR" dirty="0" smtClean="0"/>
              <a:t>Fédération d’identités</a:t>
            </a:r>
          </a:p>
          <a:p>
            <a:pPr lvl="1"/>
            <a:r>
              <a:rPr lang="fr-FR" dirty="0" smtClean="0"/>
              <a:t>Bien séparer authentification / identification / habilitation : approche </a:t>
            </a:r>
            <a:r>
              <a:rPr lang="fr-FR" dirty="0" err="1" smtClean="0"/>
              <a:t>microservices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46192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L’attaquant a toujours une longueur d’avance</a:t>
            </a:r>
          </a:p>
          <a:p>
            <a:pPr lvl="1"/>
            <a:r>
              <a:rPr lang="fr-FR" smtClean="0"/>
              <a:t>Il invente les méthodes</a:t>
            </a:r>
          </a:p>
          <a:p>
            <a:pPr lvl="1"/>
            <a:r>
              <a:rPr lang="fr-FR" smtClean="0"/>
              <a:t>Impossible d’être sécurisé à 100 %</a:t>
            </a:r>
          </a:p>
          <a:p>
            <a:r>
              <a:rPr lang="fr-FR" smtClean="0"/>
              <a:t>Ratio piratabilité / gain / risque</a:t>
            </a:r>
          </a:p>
          <a:p>
            <a:pPr lvl="1"/>
            <a:r>
              <a:rPr lang="fr-FR" smtClean="0"/>
              <a:t>Besoin de l’état de l’art + 1</a:t>
            </a:r>
          </a:p>
          <a:p>
            <a:pPr lvl="1"/>
            <a:r>
              <a:rPr lang="fr-FR" smtClean="0"/>
              <a:t>Si le gain est énorme, recours à l’assurance</a:t>
            </a:r>
          </a:p>
          <a:p>
            <a:pPr lvl="1"/>
            <a:r>
              <a:rPr lang="fr-FR" smtClean="0"/>
              <a:t>Risque : pour les pirates avant tout</a:t>
            </a:r>
          </a:p>
          <a:p>
            <a:r>
              <a:rPr lang="fr-FR" smtClean="0"/>
              <a:t>La sécurité est un vrai métier</a:t>
            </a:r>
          </a:p>
          <a:p>
            <a:pPr lvl="1"/>
            <a:r>
              <a:rPr lang="fr-FR" smtClean="0"/>
              <a:t>Mythe du pirate informatique en berne</a:t>
            </a:r>
          </a:p>
          <a:p>
            <a:pPr lvl="1"/>
            <a:r>
              <a:rPr lang="fr-FR" smtClean="0"/>
              <a:t>Aujourd’hui : une mafia organisée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0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MGDIS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~100 </a:t>
            </a:r>
            <a:r>
              <a:rPr lang="fr-FR" dirty="0" smtClean="0"/>
              <a:t>personnes</a:t>
            </a:r>
          </a:p>
          <a:p>
            <a:r>
              <a:rPr lang="fr-FR" dirty="0" smtClean="0"/>
              <a:t>Collectivités locales</a:t>
            </a:r>
          </a:p>
          <a:p>
            <a:r>
              <a:rPr lang="fr-FR" dirty="0" smtClean="0"/>
              <a:t>Gammes</a:t>
            </a:r>
          </a:p>
          <a:p>
            <a:pPr lvl="1"/>
            <a:r>
              <a:rPr lang="fr-FR" dirty="0" smtClean="0"/>
              <a:t>IPOP : Observatoires</a:t>
            </a:r>
          </a:p>
          <a:p>
            <a:pPr lvl="1"/>
            <a:r>
              <a:rPr lang="fr-FR" dirty="0" smtClean="0"/>
              <a:t>PROGOS : Gestion Aides</a:t>
            </a:r>
          </a:p>
          <a:p>
            <a:pPr lvl="1"/>
            <a:r>
              <a:rPr lang="fr-FR" dirty="0" smtClean="0"/>
              <a:t>SOFI : Pilotage Financier</a:t>
            </a:r>
          </a:p>
          <a:p>
            <a:r>
              <a:rPr lang="fr-FR" dirty="0" smtClean="0"/>
              <a:t>Concurrence</a:t>
            </a:r>
          </a:p>
          <a:p>
            <a:pPr lvl="1"/>
            <a:r>
              <a:rPr lang="fr-FR" dirty="0" smtClean="0"/>
              <a:t>Bull, GFI, </a:t>
            </a:r>
            <a:r>
              <a:rPr lang="fr-FR" dirty="0" err="1" smtClean="0"/>
              <a:t>Logica</a:t>
            </a:r>
            <a:r>
              <a:rPr lang="fr-FR" dirty="0" smtClean="0"/>
              <a:t>, SAP, etc.</a:t>
            </a:r>
          </a:p>
          <a:p>
            <a:pPr lvl="1"/>
            <a:r>
              <a:rPr lang="fr-FR" dirty="0" smtClean="0"/>
              <a:t>Forte approche R&amp;D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5580112" y="2821536"/>
            <a:ext cx="3402360" cy="255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2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Glossaire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Virus / Backdoor / Troyen</a:t>
            </a:r>
          </a:p>
          <a:p>
            <a:r>
              <a:rPr lang="fr-FR" smtClean="0"/>
              <a:t>Vulnérabilité / Exploit / Faille / 0-day</a:t>
            </a:r>
          </a:p>
          <a:p>
            <a:r>
              <a:rPr lang="fr-FR" smtClean="0"/>
              <a:t>Injection / Déni de service / Canonicalisation</a:t>
            </a:r>
          </a:p>
          <a:p>
            <a:r>
              <a:rPr lang="fr-FR" smtClean="0"/>
              <a:t>Advanced Persistant Threat / Network scan</a:t>
            </a:r>
          </a:p>
          <a:p>
            <a:r>
              <a:rPr lang="fr-FR" smtClean="0"/>
              <a:t>Social Engineering / Malware / Scareware</a:t>
            </a:r>
          </a:p>
        </p:txBody>
      </p:sp>
    </p:spTree>
    <p:extLst>
      <p:ext uri="{BB962C8B-B14F-4D97-AF65-F5344CB8AC3E}">
        <p14:creationId xmlns:p14="http://schemas.microsoft.com/office/powerpoint/2010/main" val="5401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Economie de la sécurité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66% des clés USB perdues sont piégées</a:t>
            </a:r>
          </a:p>
          <a:p>
            <a:r>
              <a:rPr lang="fr-FR" smtClean="0"/>
              <a:t>17,7 M$ : CA produits sécurité 2011</a:t>
            </a:r>
          </a:p>
          <a:p>
            <a:r>
              <a:rPr lang="fr-FR" smtClean="0"/>
              <a:t>Incident sécurité pour 60% des entreprises en 2011 (39% en 2010)</a:t>
            </a:r>
          </a:p>
          <a:p>
            <a:r>
              <a:rPr lang="fr-FR" smtClean="0"/>
              <a:t>Twitter, LinkedIn, Facebook : tous avec une attaque critique en 2012</a:t>
            </a:r>
            <a:endParaRPr lang="fr-FR"/>
          </a:p>
          <a:p>
            <a:r>
              <a:rPr lang="fr-FR" smtClean="0"/>
              <a:t>NASA : hacké</a:t>
            </a:r>
            <a:endParaRPr lang="fr-FR"/>
          </a:p>
          <a:p>
            <a:r>
              <a:rPr lang="fr-FR" smtClean="0"/>
              <a:t>FBI, CIA, NSA : 1000+ attaques / jour !</a:t>
            </a:r>
          </a:p>
        </p:txBody>
      </p:sp>
    </p:spTree>
    <p:extLst>
      <p:ext uri="{BB962C8B-B14F-4D97-AF65-F5344CB8AC3E}">
        <p14:creationId xmlns:p14="http://schemas.microsoft.com/office/powerpoint/2010/main" val="123954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&amp; politique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de conscience de l’Etat français</a:t>
            </a:r>
          </a:p>
          <a:p>
            <a:r>
              <a:rPr lang="fr-FR" dirty="0" smtClean="0"/>
              <a:t>Agence Nationale de Sécurité des Systèmes d’Information, rattachée au Premier Ministre</a:t>
            </a:r>
          </a:p>
          <a:p>
            <a:r>
              <a:rPr lang="fr-FR" dirty="0" smtClean="0"/>
              <a:t>Edition du Référentiel Général de Sécurité</a:t>
            </a:r>
          </a:p>
          <a:p>
            <a:pPr lvl="1"/>
            <a:r>
              <a:rPr lang="fr-FR" dirty="0" smtClean="0"/>
              <a:t>Fiches d’Expression Rationnelle des Objectifs de Sécurité</a:t>
            </a:r>
          </a:p>
          <a:p>
            <a:pPr lvl="1"/>
            <a:r>
              <a:rPr lang="fr-FR" dirty="0" smtClean="0"/>
              <a:t>Version 2.0 utilisée dans les </a:t>
            </a:r>
            <a:r>
              <a:rPr lang="fr-FR" dirty="0" err="1" smtClean="0"/>
              <a:t>Aos</a:t>
            </a:r>
            <a:endParaRPr lang="fr-FR" dirty="0" smtClean="0"/>
          </a:p>
          <a:p>
            <a:r>
              <a:rPr lang="fr-FR" dirty="0" smtClean="0"/>
              <a:t>Spécialité Cyberdéfense à l’ENSIBS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2252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bases de la sécurité : pas une question technique, mais de méthode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mtClean="0"/>
              <a:t>Modélisation </a:t>
            </a:r>
            <a:r>
              <a:rPr lang="fr-FR"/>
              <a:t>des attaques</a:t>
            </a:r>
          </a:p>
          <a:p>
            <a:pPr lvl="1"/>
            <a:r>
              <a:rPr lang="fr-FR" smtClean="0"/>
              <a:t>SD3 </a:t>
            </a:r>
            <a:r>
              <a:rPr lang="fr-FR"/>
              <a:t>= Secure by Design / Default / Deployment</a:t>
            </a:r>
          </a:p>
          <a:p>
            <a:pPr lvl="1"/>
            <a:r>
              <a:rPr lang="fr-FR" smtClean="0"/>
              <a:t>Analyse </a:t>
            </a:r>
            <a:r>
              <a:rPr lang="fr-FR"/>
              <a:t>de risque : risque = occurrence x sévérité</a:t>
            </a:r>
          </a:p>
          <a:p>
            <a:endParaRPr lang="fr-FR"/>
          </a:p>
          <a:p>
            <a:r>
              <a:rPr lang="fr-FR" smtClean="0"/>
              <a:t>Savoir </a:t>
            </a:r>
            <a:r>
              <a:rPr lang="fr-FR"/>
              <a:t>sortir </a:t>
            </a:r>
            <a:r>
              <a:rPr lang="fr-FR" smtClean="0"/>
              <a:t>la </a:t>
            </a:r>
            <a:r>
              <a:rPr lang="fr-FR"/>
              <a:t>tête de la technique</a:t>
            </a:r>
          </a:p>
          <a:p>
            <a:pPr lvl="1"/>
            <a:r>
              <a:rPr lang="fr-FR" smtClean="0"/>
              <a:t>Veille </a:t>
            </a:r>
            <a:r>
              <a:rPr lang="fr-FR"/>
              <a:t>technologique</a:t>
            </a:r>
          </a:p>
          <a:p>
            <a:pPr lvl="1"/>
            <a:r>
              <a:rPr lang="fr-FR" smtClean="0"/>
              <a:t>Mise </a:t>
            </a:r>
            <a:r>
              <a:rPr lang="fr-FR"/>
              <a:t>en place de bonnes pratiques de programmation</a:t>
            </a:r>
          </a:p>
          <a:p>
            <a:endParaRPr lang="fr-FR"/>
          </a:p>
          <a:p>
            <a:r>
              <a:rPr lang="fr-FR" smtClean="0"/>
              <a:t>Ne </a:t>
            </a:r>
            <a:r>
              <a:rPr lang="fr-FR"/>
              <a:t>pas trop en faire</a:t>
            </a:r>
          </a:p>
          <a:p>
            <a:pPr lvl="1"/>
            <a:r>
              <a:rPr lang="fr-FR" smtClean="0"/>
              <a:t>Le </a:t>
            </a:r>
            <a:r>
              <a:rPr lang="fr-FR"/>
              <a:t>bon niveau, c'est état de l'art + 1</a:t>
            </a:r>
          </a:p>
          <a:p>
            <a:pPr lvl="1"/>
            <a:r>
              <a:rPr lang="fr-FR" smtClean="0"/>
              <a:t>Le </a:t>
            </a:r>
            <a:r>
              <a:rPr lang="fr-FR"/>
              <a:t>problème </a:t>
            </a:r>
            <a:r>
              <a:rPr lang="fr-FR" smtClean="0"/>
              <a:t>final est entre le clavier et la chaise</a:t>
            </a:r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Architecture applicative standard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24496" y="1772816"/>
            <a:ext cx="6659872" cy="49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9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Attaques classiques</a:t>
            </a:r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43608" y="2448000"/>
            <a:ext cx="6933600" cy="3240000"/>
            <a:chOff x="2160000" y="2448000"/>
            <a:chExt cx="6933600" cy="3240000"/>
          </a:xfrm>
        </p:grpSpPr>
        <p:sp>
          <p:nvSpPr>
            <p:cNvPr id="5" name="Forme libre 4"/>
            <p:cNvSpPr/>
            <p:nvPr/>
          </p:nvSpPr>
          <p:spPr>
            <a:xfrm>
              <a:off x="7706160" y="4087440"/>
              <a:ext cx="1387080" cy="160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Paramétrisation complète + validation préalable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Comptes dédiés</a:t>
              </a: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6320160" y="4087440"/>
              <a:ext cx="1385999" cy="160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Blocage des UserAgent externes par défaut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Timeout aléatoire sur validation MDP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Code Access Security (XML)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4933080" y="4087440"/>
              <a:ext cx="1387080" cy="160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Validation par Schema XML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Cryptage MDP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Annuaire LDAP</a:t>
              </a: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3547440" y="4087440"/>
              <a:ext cx="1385640" cy="160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HTTPS (100% flux + déploiement)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Tunnel VPN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Sessions sans cookie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160000" y="4087440"/>
              <a:ext cx="1387439" cy="160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Zone de mot de passe invisible à VUPassword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MDP invisible en mémoire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Certificat client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Authentification sur proxy</a:t>
              </a: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7706160" y="2962799"/>
              <a:ext cx="1387080" cy="112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Injection SQL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Déni de service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Escalade de privilèges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6320160" y="2962799"/>
              <a:ext cx="1385999" cy="112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Client non autorisé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Déni de service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Attaque brut MDP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Escalade de privilèges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33080" y="2962799"/>
              <a:ext cx="1387080" cy="112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Injection SQL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1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Déni de service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Accès non identifié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547440" y="2962799"/>
              <a:ext cx="1385640" cy="112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Attaque MITM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Session hijacking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160000" y="2962799"/>
              <a:ext cx="1387439" cy="112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Affichage en clair du mot de passe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Analyse des DLL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Lancement usurpé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706160" y="2448000"/>
              <a:ext cx="1387080" cy="5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Intranet enfoui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6320160" y="2448000"/>
              <a:ext cx="1385999" cy="5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Zone intranet</a:t>
              </a: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4933080" y="2448000"/>
              <a:ext cx="1387080" cy="5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DMZ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547440" y="2448000"/>
              <a:ext cx="1385640" cy="5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Zone internet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2160000" y="2448000"/>
              <a:ext cx="1387439" cy="5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0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Tahoma" pitchFamily="2"/>
                </a:rPr>
                <a:t>Client</a:t>
              </a:r>
            </a:p>
          </p:txBody>
        </p:sp>
        <p:sp>
          <p:nvSpPr>
            <p:cNvPr id="20" name="Connecteur droit 19"/>
            <p:cNvSpPr/>
            <p:nvPr/>
          </p:nvSpPr>
          <p:spPr>
            <a:xfrm>
              <a:off x="2160000" y="2448000"/>
              <a:ext cx="693360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1" name="Connecteur droit 20"/>
            <p:cNvSpPr/>
            <p:nvPr/>
          </p:nvSpPr>
          <p:spPr>
            <a:xfrm>
              <a:off x="2160000" y="2962799"/>
              <a:ext cx="693360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Connecteur droit 21"/>
            <p:cNvSpPr/>
            <p:nvPr/>
          </p:nvSpPr>
          <p:spPr>
            <a:xfrm>
              <a:off x="2160000" y="4087440"/>
              <a:ext cx="693360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3" name="Connecteur droit 22"/>
            <p:cNvSpPr/>
            <p:nvPr/>
          </p:nvSpPr>
          <p:spPr>
            <a:xfrm>
              <a:off x="2160000" y="5688000"/>
              <a:ext cx="693360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4" name="Connecteur droit 23"/>
            <p:cNvSpPr/>
            <p:nvPr/>
          </p:nvSpPr>
          <p:spPr>
            <a:xfrm>
              <a:off x="2160000" y="2448000"/>
              <a:ext cx="0" cy="32400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5" name="Connecteur droit 24"/>
            <p:cNvSpPr/>
            <p:nvPr/>
          </p:nvSpPr>
          <p:spPr>
            <a:xfrm>
              <a:off x="3547440" y="2448000"/>
              <a:ext cx="0" cy="3240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6" name="Connecteur droit 25"/>
            <p:cNvSpPr/>
            <p:nvPr/>
          </p:nvSpPr>
          <p:spPr>
            <a:xfrm>
              <a:off x="4933080" y="2448000"/>
              <a:ext cx="0" cy="3240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7" name="Connecteur droit 26"/>
            <p:cNvSpPr/>
            <p:nvPr/>
          </p:nvSpPr>
          <p:spPr>
            <a:xfrm>
              <a:off x="6320160" y="2448000"/>
              <a:ext cx="0" cy="3240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8" name="Connecteur droit 27"/>
            <p:cNvSpPr/>
            <p:nvPr/>
          </p:nvSpPr>
          <p:spPr>
            <a:xfrm>
              <a:off x="7706160" y="2448000"/>
              <a:ext cx="0" cy="3240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9" name="Connecteur droit 28"/>
            <p:cNvSpPr/>
            <p:nvPr/>
          </p:nvSpPr>
          <p:spPr>
            <a:xfrm>
              <a:off x="9093600" y="2448000"/>
              <a:ext cx="0" cy="32400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8223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807</Words>
  <Application>Microsoft Office PowerPoint</Application>
  <PresentationFormat>Affichage à l'écran (4:3)</PresentationFormat>
  <Paragraphs>197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Sans Unicode</vt:lpstr>
      <vt:lpstr>Tahoma</vt:lpstr>
      <vt:lpstr>Verdana</vt:lpstr>
      <vt:lpstr>Thème Office</vt:lpstr>
      <vt:lpstr>Sécurité des développements</vt:lpstr>
      <vt:lpstr>search://gouigoux.com</vt:lpstr>
      <vt:lpstr>MGDIS</vt:lpstr>
      <vt:lpstr>Glossaire</vt:lpstr>
      <vt:lpstr>Economie de la sécurité</vt:lpstr>
      <vt:lpstr>Sécurité &amp; politique</vt:lpstr>
      <vt:lpstr>Les bases de la sécurité : pas une question technique, mais de méthode</vt:lpstr>
      <vt:lpstr>Architecture applicative standard</vt:lpstr>
      <vt:lpstr>Attaques classiques</vt:lpstr>
      <vt:lpstr>Attaques sur le client</vt:lpstr>
      <vt:lpstr>Attaques sur internet</vt:lpstr>
      <vt:lpstr>Trafic Ethernet</vt:lpstr>
      <vt:lpstr>Attaques sur le métier</vt:lpstr>
      <vt:lpstr>Présentation PowerPoint</vt:lpstr>
      <vt:lpstr>Failles de cryptographie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Failles de cryptographie</vt:lpstr>
      <vt:lpstr>Principe du moindre privilège</vt:lpstr>
      <vt:lpstr>Etat de l’art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bases de la POO</dc:title>
  <dc:creator>gouigoux-jp</dc:creator>
  <cp:lastModifiedBy>Jean-Philippe Gouigoux</cp:lastModifiedBy>
  <cp:revision>33</cp:revision>
  <dcterms:created xsi:type="dcterms:W3CDTF">2012-09-19T19:40:41Z</dcterms:created>
  <dcterms:modified xsi:type="dcterms:W3CDTF">2014-09-24T20:51:28Z</dcterms:modified>
</cp:coreProperties>
</file>